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5"/>
    <p:sldMasterId id="214748365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y="6858000" cx="12192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Roboto Condensed"/>
      <p:regular r:id="rId29"/>
      <p:bold r:id="rId30"/>
      <p:italic r:id="rId31"/>
      <p:boldItalic r:id="rId32"/>
    </p:embeddedFont>
    <p:embeddedFont>
      <p:font typeface="Roboto Condensed Ligh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73">
          <p15:clr>
            <a:srgbClr val="A4A3A4"/>
          </p15:clr>
        </p15:guide>
        <p15:guide id="2" pos="244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7" roundtripDataSignature="AMtx7mgUFkqb8K3hdPYarlQU3cxXiLM/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AEC7EFE-2252-4F1F-BDCA-91B05B7AF241}">
  <a:tblStyle styleId="{4AEC7EFE-2252-4F1F-BDCA-91B05B7AF24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73" orient="horz"/>
        <p:guide pos="24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RobotoCondensed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Condensed-italic.fntdata"/><Relationship Id="rId30" Type="http://schemas.openxmlformats.org/officeDocument/2006/relationships/font" Target="fonts/RobotoCondensed-bold.fntdata"/><Relationship Id="rId11" Type="http://schemas.openxmlformats.org/officeDocument/2006/relationships/slide" Target="slides/slide4.xml"/><Relationship Id="rId33" Type="http://schemas.openxmlformats.org/officeDocument/2006/relationships/font" Target="fonts/RobotoCondensedLight-regular.fntdata"/><Relationship Id="rId10" Type="http://schemas.openxmlformats.org/officeDocument/2006/relationships/slide" Target="slides/slide3.xml"/><Relationship Id="rId32" Type="http://schemas.openxmlformats.org/officeDocument/2006/relationships/font" Target="fonts/RobotoCondensed-boldItalic.fntdata"/><Relationship Id="rId13" Type="http://schemas.openxmlformats.org/officeDocument/2006/relationships/slide" Target="slides/slide6.xml"/><Relationship Id="rId35" Type="http://schemas.openxmlformats.org/officeDocument/2006/relationships/font" Target="fonts/RobotoCondensedLight-italic.fntdata"/><Relationship Id="rId12" Type="http://schemas.openxmlformats.org/officeDocument/2006/relationships/slide" Target="slides/slide5.xml"/><Relationship Id="rId34" Type="http://schemas.openxmlformats.org/officeDocument/2006/relationships/font" Target="fonts/RobotoCondensedLight-bold.fntdata"/><Relationship Id="rId15" Type="http://schemas.openxmlformats.org/officeDocument/2006/relationships/slide" Target="slides/slide8.xml"/><Relationship Id="rId37" Type="http://customschemas.google.com/relationships/presentationmetadata" Target="metadata"/><Relationship Id="rId14" Type="http://schemas.openxmlformats.org/officeDocument/2006/relationships/slide" Target="slides/slide7.xml"/><Relationship Id="rId36" Type="http://schemas.openxmlformats.org/officeDocument/2006/relationships/font" Target="fonts/RobotoCondensedLight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drr.io/bioc/ChAMP/man/champ.DMR.html" TargetMode="External"/><Relationship Id="rId3" Type="http://schemas.openxmlformats.org/officeDocument/2006/relationships/hyperlink" Target="https://bioc.ism.ac.jp/packages/3.3/bioc/vignettes/ChAMP/inst/doc/ChAMP.pdf" TargetMode="External"/><Relationship Id="rId4" Type="http://schemas.openxmlformats.org/officeDocument/2006/relationships/hyperlink" Target="https://link.springer.com/article/10.1186/1756-8935-8-6/tables/1" TargetMode="External"/><Relationship Id="rId5" Type="http://schemas.openxmlformats.org/officeDocument/2006/relationships/hyperlink" Target="https://academic.oup.com/bfg/article/15/6/485/2555348" TargetMode="External"/><Relationship Id="rId6" Type="http://schemas.openxmlformats.org/officeDocument/2006/relationships/hyperlink" Target="https://www.sciencedirect.com/science/article/pii/S2352396418303748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4f8563bab_4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4f8563bab_4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74f8563bab_4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4f8563bab_4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4f8563bab_4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74f8563bab_4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4f8563bab_4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4f8563bab_4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74f8563bab_4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4f8563bab_4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4f8563bab_4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74f8563bab_4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4f8563bab_5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4f8563bab_5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74f8563bab_5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4f8563bab_5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4f8563bab_5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74f8563bab_5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4f8563bab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74f8563bab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233cb7419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7233cb7419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Instead of analyzing boxplots for every sample, we look at the descriptive statistical parameter distribution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also look at unsupervised methods of feature extraction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408576 common found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7233cb7419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233cb7419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https://rdrr.io/bioc/ChAMP/man/champ.DMR.html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Champ: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https://bioc.ism.ac.jp/packages/3.3/bioc/vignettes/ChAMP/inst/doc/ChAMP.pdf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Relevant parameters: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https://link.springer.com/article/10.1186/1756-8935-8-6/tables/1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Mentions analysis for Sequence and Array both: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https://academic.oup.com/bfg/article/15/6/485/2555348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group got more than 80% accuracy on 450K data: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https://www.sciencedirect.com/science/article/pii/S2352396418303748</a:t>
            </a:r>
            <a:r>
              <a:rPr lang="en-US"/>
              <a:t> (what can we do different?)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7233cb7419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4d174b492_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74d174b492_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Instead of analyzing boxplots for every sample, we look at the descriptive statistical parameter distribution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also look at unsupervised methods of feature extraction</a:t>
            </a:r>
            <a:endParaRPr/>
          </a:p>
        </p:txBody>
      </p:sp>
      <p:sp>
        <p:nvSpPr>
          <p:cNvPr id="111" name="Google Shape;111;g74d174b492_1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4d174b492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74d174b492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Instead of analyzing boxplots for every sample, we look at the descriptive statistical parameter distribution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also look at unsupervised methods of feature extraction</a:t>
            </a:r>
            <a:endParaRPr/>
          </a:p>
        </p:txBody>
      </p:sp>
      <p:sp>
        <p:nvSpPr>
          <p:cNvPr id="118" name="Google Shape;118;g74d174b492_1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4d174b492_1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74d174b492_1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74d174b492_1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preprocessed data from the Geodataset which has been quantile normalized.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Instead of analyzing box plots for every sample, we look at the descriptive statistical parameter distribution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also looked mean-var plot 1. processed data and 2.log transformed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4d174b492_1_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74d174b492_1_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74d174b492_1_7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7"/>
          <p:cNvSpPr txBox="1"/>
          <p:nvPr>
            <p:ph idx="1" type="subTitle"/>
          </p:nvPr>
        </p:nvSpPr>
        <p:spPr>
          <a:xfrm>
            <a:off x="4024461" y="3793068"/>
            <a:ext cx="6795913" cy="1684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7F7F7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marR="0" rtl="0" algn="ctr">
              <a:spcBef>
                <a:spcPts val="42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type="ctrTitle"/>
          </p:nvPr>
        </p:nvSpPr>
        <p:spPr>
          <a:xfrm>
            <a:off x="4024462" y="333633"/>
            <a:ext cx="6795913" cy="34594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4200"/>
              <a:buFont typeface="Roboto"/>
              <a:buNone/>
              <a:defRPr b="1" i="0" sz="4200" u="none" cap="none" strike="noStrike">
                <a:solidFill>
                  <a:srgbClr val="A7934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 rot="5400000">
            <a:off x="7590632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" type="body"/>
          </p:nvPr>
        </p:nvSpPr>
        <p:spPr>
          <a:xfrm rot="5400000">
            <a:off x="1875632" y="-1129506"/>
            <a:ext cx="5811838" cy="88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9"/>
          <p:cNvSpPr txBox="1"/>
          <p:nvPr>
            <p:ph idx="1" type="body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9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9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9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0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" type="body"/>
          </p:nvPr>
        </p:nvSpPr>
        <p:spPr>
          <a:xfrm>
            <a:off x="379048" y="1215483"/>
            <a:ext cx="5615353" cy="4961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2" type="body"/>
          </p:nvPr>
        </p:nvSpPr>
        <p:spPr>
          <a:xfrm>
            <a:off x="6197600" y="1215483"/>
            <a:ext cx="5613400" cy="4961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10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0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>
  <p:cSld name="Comparis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/>
          <p:nvPr>
            <p:ph idx="1" type="body"/>
          </p:nvPr>
        </p:nvSpPr>
        <p:spPr>
          <a:xfrm>
            <a:off x="381001" y="1235113"/>
            <a:ext cx="561763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4" name="Google Shape;34;p11"/>
          <p:cNvSpPr txBox="1"/>
          <p:nvPr>
            <p:ph idx="2" type="body"/>
          </p:nvPr>
        </p:nvSpPr>
        <p:spPr>
          <a:xfrm>
            <a:off x="381001" y="2078657"/>
            <a:ext cx="5617633" cy="41110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3" type="body"/>
          </p:nvPr>
        </p:nvSpPr>
        <p:spPr>
          <a:xfrm>
            <a:off x="6172200" y="1235113"/>
            <a:ext cx="563880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6" name="Google Shape;36;p11"/>
          <p:cNvSpPr txBox="1"/>
          <p:nvPr>
            <p:ph idx="4" type="body"/>
          </p:nvPr>
        </p:nvSpPr>
        <p:spPr>
          <a:xfrm>
            <a:off x="6172200" y="2078657"/>
            <a:ext cx="5638800" cy="41110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1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1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11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2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2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type="title"/>
          </p:nvPr>
        </p:nvSpPr>
        <p:spPr>
          <a:xfrm>
            <a:off x="381001" y="457200"/>
            <a:ext cx="393276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200"/>
              <a:buFont typeface="Roboto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" type="body"/>
          </p:nvPr>
        </p:nvSpPr>
        <p:spPr>
          <a:xfrm>
            <a:off x="4313768" y="457201"/>
            <a:ext cx="7497233" cy="5403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3" name="Google Shape;53;p14"/>
          <p:cNvSpPr txBox="1"/>
          <p:nvPr>
            <p:ph idx="2" type="body"/>
          </p:nvPr>
        </p:nvSpPr>
        <p:spPr>
          <a:xfrm>
            <a:off x="381001" y="2274849"/>
            <a:ext cx="3932767" cy="3594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4" name="Google Shape;54;p14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381001" y="457200"/>
            <a:ext cx="393276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200"/>
              <a:buFont typeface="Roboto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/>
          <p:nvPr>
            <p:ph idx="2" type="pic"/>
          </p:nvPr>
        </p:nvSpPr>
        <p:spPr>
          <a:xfrm>
            <a:off x="4313768" y="457201"/>
            <a:ext cx="7497233" cy="5403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381001" y="2274849"/>
            <a:ext cx="3932767" cy="3594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5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 rot="5400000">
            <a:off x="3797823" y="-2201338"/>
            <a:ext cx="4596355" cy="114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8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  <a:defRPr b="1" i="0" sz="3600" u="none" cap="none" strike="noStrike">
                <a:solidFill>
                  <a:srgbClr val="A7934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" name="Google Shape;15;p8"/>
          <p:cNvSpPr txBox="1"/>
          <p:nvPr>
            <p:ph idx="1" type="body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8"/>
          <p:cNvSpPr txBox="1"/>
          <p:nvPr>
            <p:ph idx="10" type="dt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8"/>
          <p:cNvSpPr txBox="1"/>
          <p:nvPr>
            <p:ph idx="11" type="ftr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8"/>
          <p:cNvSpPr txBox="1"/>
          <p:nvPr>
            <p:ph idx="12" type="sldNum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i.org/10.1186/s13148-018-0591-z" TargetMode="External"/><Relationship Id="rId4" Type="http://schemas.openxmlformats.org/officeDocument/2006/relationships/hyperlink" Target="https://doi.org/10.1371/journal.pone.0092606" TargetMode="External"/><Relationship Id="rId5" Type="http://schemas.openxmlformats.org/officeDocument/2006/relationships/hyperlink" Target="http://www.epigeneticsandchromatin.com/content/8/1/6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hyperlink" Target="https://academic.oup.com/ije/article/41/1/200/650955" TargetMode="External"/><Relationship Id="rId5" Type="http://schemas.openxmlformats.org/officeDocument/2006/relationships/hyperlink" Target="https://academic.oup.com/bioinformatics/article/28/22/2986/240603" TargetMode="External"/><Relationship Id="rId6" Type="http://schemas.openxmlformats.org/officeDocument/2006/relationships/hyperlink" Target="https://epigeneticsandchromatin.biomedcentral.com/articles/10.1186/1756-8935-8-6" TargetMode="External"/><Relationship Id="rId7" Type="http://schemas.openxmlformats.org/officeDocument/2006/relationships/hyperlink" Target="https://www.sciencedirect.com/science/article/pii/S1046202314003697" TargetMode="External"/><Relationship Id="rId8" Type="http://schemas.openxmlformats.org/officeDocument/2006/relationships/hyperlink" Target="https://epigeneticsandchromatin.biomedcentral.com/articles/10.1186/1756-8935-8-6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"/>
          <p:cNvSpPr txBox="1"/>
          <p:nvPr>
            <p:ph idx="1" type="subTitle"/>
          </p:nvPr>
        </p:nvSpPr>
        <p:spPr>
          <a:xfrm>
            <a:off x="4481123" y="3793068"/>
            <a:ext cx="6795913" cy="1684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000"/>
              <a:buNone/>
            </a:pPr>
            <a:r>
              <a:rPr b="1" lang="en-US">
                <a:latin typeface="Roboto Condensed"/>
                <a:ea typeface="Roboto Condensed"/>
                <a:cs typeface="Roboto Condensed"/>
                <a:sym typeface="Roboto Condensed"/>
              </a:rPr>
              <a:t>BMED 6517 – Machine Learning in Bio Sci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3000"/>
              <a:buNone/>
            </a:pPr>
            <a:r>
              <a:rPr b="1" lang="en-US">
                <a:latin typeface="Roboto Condensed"/>
                <a:ea typeface="Roboto Condensed"/>
                <a:cs typeface="Roboto Condensed"/>
                <a:sym typeface="Roboto Condensed"/>
              </a:rPr>
              <a:t>Deepali Kundnani | Paarth Parekh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3000"/>
              <a:buNone/>
            </a:pPr>
            <a:r>
              <a:t/>
            </a:r>
            <a:endParaRPr/>
          </a:p>
        </p:txBody>
      </p:sp>
      <p:sp>
        <p:nvSpPr>
          <p:cNvPr id="81" name="Google Shape;81;p1"/>
          <p:cNvSpPr txBox="1"/>
          <p:nvPr>
            <p:ph type="ctrTitle"/>
          </p:nvPr>
        </p:nvSpPr>
        <p:spPr>
          <a:xfrm>
            <a:off x="3398520" y="331986"/>
            <a:ext cx="8961120" cy="34594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 sz="3600"/>
              <a:t>Smoking-associated Differentially Expressed Methylations (DMRs) and predicting HIV prognosis and mortality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4f8563bab_4_0"/>
          <p:cNvSpPr txBox="1"/>
          <p:nvPr>
            <p:ph idx="1" type="body"/>
          </p:nvPr>
        </p:nvSpPr>
        <p:spPr>
          <a:xfrm>
            <a:off x="381000" y="1215484"/>
            <a:ext cx="11430000" cy="459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We found 231 common CPG sites between discovery and replication cohort which were differentially methylated between Smokers and Non-Smokers.</a:t>
            </a:r>
            <a:endParaRPr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Using these CPG sites, we decided to train a model to predict the VACS index.</a:t>
            </a:r>
            <a:endParaRPr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We received the VACS index for the discovery cohort from the authors. </a:t>
            </a:r>
            <a:endParaRPr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paper had used a classification method to indicate that VACS index above 50 were significant for poor outcomes (“1”) and below 50 VACS index were not (“0”). </a:t>
            </a:r>
            <a:endParaRPr/>
          </a:p>
        </p:txBody>
      </p:sp>
      <p:sp>
        <p:nvSpPr>
          <p:cNvPr id="164" name="Google Shape;164;g74f8563bab_4_0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Outcome Prediction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4f8563bab_4_7"/>
          <p:cNvSpPr txBox="1"/>
          <p:nvPr>
            <p:ph idx="1" type="body"/>
          </p:nvPr>
        </p:nvSpPr>
        <p:spPr>
          <a:xfrm>
            <a:off x="381000" y="1215475"/>
            <a:ext cx="11430000" cy="559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700"/>
              <a:t>Linear Regression Results: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linear regression train score: 0.8851035472005736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linear regression test score: -0.3442118801418359</a:t>
            </a:r>
            <a:endParaRPr sz="1700"/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/>
              <a:t>Ridge Regression Results: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ridge regression training score with alpha 0.01: 0.8770665738100606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ridge regression test score with alpha 0.01: 0.020947473652826343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ridge regression train score with alpha 1: 0.38854522257624274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ridge regression test score with alpha 1: 0.1531786434904806</a:t>
            </a:r>
            <a:endParaRPr sz="1700"/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/>
              <a:t>Lasso Regression Results: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Lasso training score for alpha=1: 0.3350814835048658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Lasso test score for alpha=1:  0.19091077248637345</a:t>
            </a:r>
            <a:endParaRPr sz="1700"/>
          </a:p>
          <a:p>
            <a:pPr indent="-33655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number of features used for training:  23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Lasso training score for alpha=0.01: 0.8062114158942004</a:t>
            </a:r>
            <a:endParaRPr sz="1700"/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Lasso test score for alpha =0.01:  0.19690794227247255</a:t>
            </a:r>
            <a:endParaRPr sz="1700"/>
          </a:p>
          <a:p>
            <a:pPr indent="-33655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number of features used for training: for alpha =0.01: 173</a:t>
            </a:r>
            <a:endParaRPr sz="1700"/>
          </a:p>
        </p:txBody>
      </p:sp>
      <p:sp>
        <p:nvSpPr>
          <p:cNvPr id="171" name="Google Shape;171;g74f8563bab_4_7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Regression Methods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4f8563bab_4_17"/>
          <p:cNvSpPr txBox="1"/>
          <p:nvPr>
            <p:ph idx="1" type="body"/>
          </p:nvPr>
        </p:nvSpPr>
        <p:spPr>
          <a:xfrm>
            <a:off x="381000" y="1215475"/>
            <a:ext cx="5762700" cy="517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Classification using class-imbalanced data is biased in favor of the majority class. </a:t>
            </a:r>
            <a:endParaRPr sz="2400"/>
          </a:p>
          <a:p>
            <a:pPr indent="-3810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bias is even larger for high-dimensional data, where the number of variables greatly exceeds the number of samples</a:t>
            </a:r>
            <a:endParaRPr sz="2400"/>
          </a:p>
          <a:p>
            <a:pPr indent="-3810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Synthetic Minority Oversampling TEchnique (SMOTE) is a very popular oversampling method.</a:t>
            </a:r>
            <a:endParaRPr sz="135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8" name="Google Shape;178;g74f8563bab_4_17"/>
          <p:cNvSpPr txBox="1"/>
          <p:nvPr>
            <p:ph type="title"/>
          </p:nvPr>
        </p:nvSpPr>
        <p:spPr>
          <a:xfrm>
            <a:off x="381000" y="124797"/>
            <a:ext cx="11430000" cy="1014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SMOTE</a:t>
            </a:r>
            <a:endParaRPr/>
          </a:p>
        </p:txBody>
      </p:sp>
      <p:pic>
        <p:nvPicPr>
          <p:cNvPr id="179" name="Google Shape;179;g74f8563bab_4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9700" y="1479863"/>
            <a:ext cx="5221300" cy="406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4f8563bab_4_28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SVM and different Kernels</a:t>
            </a:r>
            <a:endParaRPr/>
          </a:p>
        </p:txBody>
      </p:sp>
      <p:pic>
        <p:nvPicPr>
          <p:cNvPr id="186" name="Google Shape;186;g74f8563bab_4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0900" y="1227625"/>
            <a:ext cx="5750101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74f8563bab_4_28"/>
          <p:cNvSpPr txBox="1"/>
          <p:nvPr>
            <p:ph idx="1" type="body"/>
          </p:nvPr>
        </p:nvSpPr>
        <p:spPr>
          <a:xfrm>
            <a:off x="381000" y="1215475"/>
            <a:ext cx="5750100" cy="459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en-US" sz="2700"/>
              <a:t>We can see the different kernels with the iris dataset with two features.</a:t>
            </a:r>
            <a:endParaRPr sz="2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2700"/>
              <a:t>I expected the polynomial kernel to give the best results, but the linear kernel with the C value as 1 gave the best results. 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700"/>
              <a:t>We did 10-fold cross validation with the linear kernel and obtained the following results.</a:t>
            </a:r>
            <a:endParaRPr sz="2700"/>
          </a:p>
          <a:p>
            <a:pPr indent="-3365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2700"/>
              <a:t>Results:</a:t>
            </a:r>
            <a:endParaRPr sz="2700"/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SVM Precision mean: 0.6295286</a:t>
            </a:r>
            <a:endParaRPr/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SVM Recall mean: 0.902137973</a:t>
            </a:r>
            <a:endParaRPr/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SVM Accuracy mean: 0.77366300</a:t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4f8563bab_5_7"/>
          <p:cNvSpPr txBox="1"/>
          <p:nvPr>
            <p:ph idx="1" type="body"/>
          </p:nvPr>
        </p:nvSpPr>
        <p:spPr>
          <a:xfrm>
            <a:off x="381000" y="1449850"/>
            <a:ext cx="3932700" cy="441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I looked at KNN accuracy with different number of neighbours from 1 to 40. 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I got stable results from 25 clusters and decided to use the SMOTE data to get the best results.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Results: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Accuracy: 0.637681159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Precision: 0.428571428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Recall: 0.260869565217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g74f8563bab_5_7"/>
          <p:cNvPicPr preferRelativeResize="0"/>
          <p:nvPr/>
        </p:nvPicPr>
        <p:blipFill rotWithShape="1">
          <a:blip r:embed="rId3">
            <a:alphaModFix/>
          </a:blip>
          <a:srcRect b="5864" l="8102" r="8965" t="6989"/>
          <a:stretch/>
        </p:blipFill>
        <p:spPr>
          <a:xfrm>
            <a:off x="4313700" y="2623525"/>
            <a:ext cx="7441050" cy="293422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74f8563bab_5_7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/>
              <a:t>KNN clustering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4f8563bab_5_19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Goals</a:t>
            </a:r>
            <a:endParaRPr/>
          </a:p>
        </p:txBody>
      </p:sp>
      <p:sp>
        <p:nvSpPr>
          <p:cNvPr id="202" name="Google Shape;202;g74f8563bab_5_19"/>
          <p:cNvSpPr txBox="1"/>
          <p:nvPr>
            <p:ph idx="1" type="body"/>
          </p:nvPr>
        </p:nvSpPr>
        <p:spPr>
          <a:xfrm>
            <a:off x="381000" y="1215484"/>
            <a:ext cx="11430000" cy="459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Following are a few improvements or areas that can be improved.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873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33333"/>
              </a:buClr>
              <a:buSzPts val="2500"/>
              <a:buChar char="•"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As there is differential clustering in PCA analysis between races, it would be best to divide the data and try out prediction as to avoid poor performance or accuracy.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873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500"/>
              <a:buChar char="•"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We can use the unsupervised sites which we used and try to build a model and try to predict the VACs index rather than poor outcomes.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873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500"/>
              <a:buChar char="•"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We can use an Ensemble based model with oversampling the data and look at the results for the model.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2860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"/>
          <p:cNvSpPr txBox="1"/>
          <p:nvPr>
            <p:ph idx="1" type="body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685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200"/>
              <a:t>Zhang, X., Hu, Y., Aouizerat, B.E. </a:t>
            </a:r>
            <a:r>
              <a:rPr i="1" lang="en-US" sz="2200"/>
              <a:t>et al.</a:t>
            </a:r>
            <a:r>
              <a:rPr lang="en-US" sz="2200"/>
              <a:t> Machine learning selected smoking-associated DNA methylation signatures that predict HIV prognosis and mortality. </a:t>
            </a:r>
            <a:r>
              <a:rPr i="1" lang="en-US" sz="2200"/>
              <a:t>Clin Epigenet</a:t>
            </a:r>
            <a:r>
              <a:rPr lang="en-US" sz="2200"/>
              <a:t> </a:t>
            </a:r>
            <a:r>
              <a:rPr b="1" lang="en-US" sz="2200"/>
              <a:t>10, </a:t>
            </a:r>
            <a:r>
              <a:rPr lang="en-US" sz="2200"/>
              <a:t>155 (2018). </a:t>
            </a:r>
            <a:r>
              <a:rPr lang="en-US" sz="2200" u="sng">
                <a:solidFill>
                  <a:schemeClr val="hlink"/>
                </a:solidFill>
                <a:hlinkClick r:id="rId3"/>
              </a:rPr>
              <a:t>https://doi.org/10.1186/s13148-018-0591-z</a:t>
            </a:r>
            <a:endParaRPr sz="2200"/>
          </a:p>
          <a:p>
            <a:pPr indent="-19685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200"/>
              <a:t>Brown, S. T., Tate, J. P., Kyriakides, T. C., Kirkwood, K. A., Holodniy, M., Goulet, J. L., Angus, B. J., Cameron, D. W., Justice, A. C., &amp; OPTIMA Team (2014). The VACS index accurately predicts mortality and treatment response among multi-drug resistant HIV infected patients participating in the options in management with antiretrovirals (OPTIMA) study. </a:t>
            </a:r>
            <a:r>
              <a:rPr i="1" lang="en-US" sz="2200"/>
              <a:t>PloS one</a:t>
            </a:r>
            <a:r>
              <a:rPr lang="en-US" sz="2200"/>
              <a:t>, </a:t>
            </a:r>
            <a:r>
              <a:rPr i="1" lang="en-US" sz="2200"/>
              <a:t>9</a:t>
            </a:r>
            <a:r>
              <a:rPr lang="en-US" sz="2200"/>
              <a:t>(3), e92606. </a:t>
            </a:r>
            <a:r>
              <a:rPr lang="en-US" sz="2200" u="sng">
                <a:solidFill>
                  <a:schemeClr val="hlink"/>
                </a:solidFill>
                <a:hlinkClick r:id="rId4"/>
              </a:rPr>
              <a:t>https://doi.org/10.1371/journal.pone.0092606</a:t>
            </a:r>
            <a:endParaRPr sz="2200"/>
          </a:p>
          <a:p>
            <a:pPr indent="-19685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300"/>
              <a:buChar char="•"/>
            </a:pPr>
            <a:r>
              <a:rPr lang="en-US" sz="2200"/>
              <a:t>Peters TJ, Buckley MJ, Statham AL, Pidsley R, Samaras K, Lord RV, Clark SJ, Molloy PL (2015). “De novo identification of differentially methylated regions in the human genome.” Epigenetics &amp; Chromatin, 8, 6. </a:t>
            </a:r>
            <a:r>
              <a:rPr lang="en-US" sz="2200" u="sng">
                <a:solidFill>
                  <a:schemeClr val="hlink"/>
                </a:solidFill>
                <a:hlinkClick r:id="rId5"/>
              </a:rPr>
              <a:t>http://www.epigeneticsandchromatin.com/content/8/1/6</a:t>
            </a:r>
            <a:r>
              <a:rPr lang="en-US" sz="2200"/>
              <a:t>.</a:t>
            </a:r>
            <a:endParaRPr sz="2200"/>
          </a:p>
          <a:p>
            <a:pPr indent="-1905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Blagus, R., &amp; Lusa, L. (2013). SMOTE for high-dimensional class-imbalanced data. BMC Bioinformatics, 14(1). doi: 10.1186/1471-2105-14-106</a:t>
            </a:r>
            <a:endParaRPr sz="2200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08" name="Google Shape;208;p5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References: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4f8563bab_0_4"/>
          <p:cNvSpPr txBox="1"/>
          <p:nvPr>
            <p:ph idx="1" type="body"/>
          </p:nvPr>
        </p:nvSpPr>
        <p:spPr>
          <a:xfrm>
            <a:off x="381000" y="1215484"/>
            <a:ext cx="11430000" cy="45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14" name="Google Shape;214;g74f8563bab_0_4"/>
          <p:cNvSpPr txBox="1"/>
          <p:nvPr>
            <p:ph type="title"/>
          </p:nvPr>
        </p:nvSpPr>
        <p:spPr>
          <a:xfrm>
            <a:off x="4036825" y="2921550"/>
            <a:ext cx="49827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 sz="6800"/>
              <a:t>Thankyou!</a:t>
            </a:r>
            <a:endParaRPr sz="6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233cb7419_0_4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Data</a:t>
            </a:r>
            <a:r>
              <a:rPr lang="en-US"/>
              <a:t> Description and Background</a:t>
            </a:r>
            <a:endParaRPr/>
          </a:p>
        </p:txBody>
      </p:sp>
      <p:sp>
        <p:nvSpPr>
          <p:cNvPr id="88" name="Google Shape;88;g7233cb7419_0_4"/>
          <p:cNvSpPr txBox="1"/>
          <p:nvPr>
            <p:ph idx="1" type="body"/>
          </p:nvPr>
        </p:nvSpPr>
        <p:spPr>
          <a:xfrm>
            <a:off x="381000" y="1215477"/>
            <a:ext cx="11430000" cy="3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Samples:</a:t>
            </a:r>
            <a:r>
              <a:rPr lang="en-US"/>
              <a:t> Veteran Aging Cohort Study (VACS) with male HIV patients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/>
              <a:t>Data:</a:t>
            </a:r>
            <a:r>
              <a:rPr lang="en-US"/>
              <a:t> Illumina Methylation Arrays HM450(450K probes)and EPIC(870K probes)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89" name="Google Shape;89;g7233cb7419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5751" y="2661110"/>
            <a:ext cx="11105250" cy="280446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g7233cb7419_0_4"/>
          <p:cNvSpPr txBox="1"/>
          <p:nvPr>
            <p:ph idx="1" type="body"/>
          </p:nvPr>
        </p:nvSpPr>
        <p:spPr>
          <a:xfrm>
            <a:off x="278850" y="5112300"/>
            <a:ext cx="11634300" cy="15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VACS index: estimates risk of mortality (outcome prediction)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Project Background</a:t>
            </a:r>
            <a:endParaRPr/>
          </a:p>
        </p:txBody>
      </p:sp>
      <p:sp>
        <p:nvSpPr>
          <p:cNvPr id="97" name="Google Shape;97;p2"/>
          <p:cNvSpPr txBox="1"/>
          <p:nvPr>
            <p:ph idx="1" type="body"/>
          </p:nvPr>
        </p:nvSpPr>
        <p:spPr>
          <a:xfrm>
            <a:off x="381000" y="1215475"/>
            <a:ext cx="11430000" cy="3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Smoking causes changes in the methylation of DNA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Prominent</a:t>
            </a:r>
            <a:r>
              <a:rPr lang="en-US"/>
              <a:t> change is demethylation of aryl hydrocarbon receptor repressor(AHRR) in lymphoblast DNA 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Smoking is also known to be associated with different diseases and poor outcomes in certain groups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/>
              <a:t>Question</a:t>
            </a:r>
            <a:r>
              <a:rPr lang="en-US"/>
              <a:t>: Is smoking associated with poor outcome for HIV patients?</a:t>
            </a:r>
            <a:endParaRPr/>
          </a:p>
        </p:txBody>
      </p:sp>
      <p:sp>
        <p:nvSpPr>
          <p:cNvPr id="98" name="Google Shape;98;p2"/>
          <p:cNvSpPr txBox="1"/>
          <p:nvPr>
            <p:ph idx="1" type="body"/>
          </p:nvPr>
        </p:nvSpPr>
        <p:spPr>
          <a:xfrm>
            <a:off x="381000" y="4670175"/>
            <a:ext cx="11634300" cy="15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Goal 1: </a:t>
            </a:r>
            <a:r>
              <a:rPr lang="en-US"/>
              <a:t>Finding Smoking associated Differentially Methylated regions</a:t>
            </a:r>
            <a:endParaRPr/>
          </a:p>
          <a:p>
            <a:pPr indent="0" lvl="0" marL="228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228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Goal 2: </a:t>
            </a:r>
            <a:r>
              <a:rPr lang="en-US"/>
              <a:t>Predicting poor outcome/mortality using VACs index for classification measure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233cb7419_0_12"/>
          <p:cNvSpPr txBox="1"/>
          <p:nvPr>
            <p:ph type="title"/>
          </p:nvPr>
        </p:nvSpPr>
        <p:spPr>
          <a:xfrm>
            <a:off x="196075" y="200725"/>
            <a:ext cx="11888700" cy="101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 sz="3000"/>
              <a:t>S</a:t>
            </a:r>
            <a:r>
              <a:rPr lang="en-US" sz="3000"/>
              <a:t>upervised Feature Reduction - Differentially methylated regions </a:t>
            </a:r>
            <a:endParaRPr sz="3000"/>
          </a:p>
        </p:txBody>
      </p:sp>
      <p:pic>
        <p:nvPicPr>
          <p:cNvPr id="104" name="Google Shape;104;g7233cb7419_0_12"/>
          <p:cNvPicPr preferRelativeResize="0"/>
          <p:nvPr/>
        </p:nvPicPr>
        <p:blipFill rotWithShape="1">
          <a:blip r:embed="rId3">
            <a:alphaModFix/>
          </a:blip>
          <a:srcRect b="0" l="9545" r="8446" t="9641"/>
          <a:stretch/>
        </p:blipFill>
        <p:spPr>
          <a:xfrm>
            <a:off x="7235250" y="898948"/>
            <a:ext cx="4956751" cy="316710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g7233cb7419_0_12"/>
          <p:cNvSpPr txBox="1"/>
          <p:nvPr>
            <p:ph idx="1" type="body"/>
          </p:nvPr>
        </p:nvSpPr>
        <p:spPr>
          <a:xfrm>
            <a:off x="-3750" y="1251825"/>
            <a:ext cx="7239000" cy="20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Methods Discussed in Class: Unpaired student t-test, Wilcoxon rank sum test, Signal to noise ratio</a:t>
            </a:r>
            <a:endParaRPr/>
          </a:p>
        </p:txBody>
      </p:sp>
      <p:graphicFrame>
        <p:nvGraphicFramePr>
          <p:cNvPr id="106" name="Google Shape;106;g7233cb7419_0_12"/>
          <p:cNvGraphicFramePr/>
          <p:nvPr/>
        </p:nvGraphicFramePr>
        <p:xfrm>
          <a:off x="196075" y="3989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{4AEC7EFE-2252-4F1F-BDCA-91B05B7AF241}</a:tableStyleId>
              </a:tblPr>
              <a:tblGrid>
                <a:gridCol w="1884575"/>
                <a:gridCol w="3953675"/>
                <a:gridCol w="3417775"/>
                <a:gridCol w="2105225"/>
              </a:tblGrid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Method/Tool</a:t>
                      </a:r>
                      <a:endParaRPr b="1"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Purpose/underlying method</a:t>
                      </a:r>
                      <a:endParaRPr b="1"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Year of publication</a:t>
                      </a:r>
                      <a:endParaRPr b="1"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# of Citations</a:t>
                      </a:r>
                      <a:endParaRPr b="1"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sng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4"/>
                        </a:rPr>
                        <a:t>Bump hunting</a:t>
                      </a:r>
                      <a:endParaRPr u="sng">
                        <a:solidFill>
                          <a:schemeClr val="hlink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22222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LOESS smoothing</a:t>
                      </a:r>
                      <a:endParaRPr>
                        <a:solidFill>
                          <a:srgbClr val="22222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2012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418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sng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5"/>
                        </a:rPr>
                        <a:t>Comb - p</a:t>
                      </a:r>
                      <a:endParaRPr u="sng">
                        <a:solidFill>
                          <a:schemeClr val="hlink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Correcting spatially correlated p-values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2012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166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sng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6"/>
                        </a:rPr>
                        <a:t>Aclust</a:t>
                      </a:r>
                      <a:endParaRPr u="sng">
                        <a:solidFill>
                          <a:schemeClr val="hlink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22222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adjusting site clustering</a:t>
                      </a:r>
                      <a:endParaRPr>
                        <a:solidFill>
                          <a:srgbClr val="22222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2013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64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sng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7"/>
                        </a:rPr>
                        <a:t>Probe lasso</a:t>
                      </a:r>
                      <a:endParaRPr u="sng">
                        <a:solidFill>
                          <a:schemeClr val="hlink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22222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Stouffer's method </a:t>
                      </a:r>
                      <a:endParaRPr>
                        <a:solidFill>
                          <a:srgbClr val="22222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2015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67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u="sng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8"/>
                        </a:rPr>
                        <a:t>DMRcate</a:t>
                      </a:r>
                      <a:endParaRPr u="sng">
                        <a:solidFill>
                          <a:schemeClr val="hlink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Gaussian kernel smoothing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2015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"/>
                          <a:ea typeface="Roboto"/>
                          <a:cs typeface="Roboto"/>
                          <a:sym typeface="Roboto"/>
                        </a:rPr>
                        <a:t>242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07" name="Google Shape;107;g7233cb7419_0_12"/>
          <p:cNvSpPr txBox="1"/>
          <p:nvPr>
            <p:ph idx="1" type="body"/>
          </p:nvPr>
        </p:nvSpPr>
        <p:spPr>
          <a:xfrm>
            <a:off x="440975" y="3460350"/>
            <a:ext cx="73113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Modified tests for DMRs developed in recent years</a:t>
            </a:r>
            <a:endParaRPr sz="2400"/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4d174b492_1_6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DMRCate Parameters</a:t>
            </a:r>
            <a:endParaRPr/>
          </a:p>
        </p:txBody>
      </p:sp>
      <p:sp>
        <p:nvSpPr>
          <p:cNvPr id="114" name="Google Shape;114;g74d174b492_1_6"/>
          <p:cNvSpPr txBox="1"/>
          <p:nvPr>
            <p:ph idx="1" type="body"/>
          </p:nvPr>
        </p:nvSpPr>
        <p:spPr>
          <a:xfrm>
            <a:off x="381000" y="1215474"/>
            <a:ext cx="11430000" cy="51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DMRcate can work with Beta values or M values generated from Illumina Arrays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 sz="2400"/>
              <a:t>B</a:t>
            </a:r>
            <a:r>
              <a:rPr b="1" lang="en-US" sz="2400"/>
              <a:t>eta values: M/(U+M+𝛼) </a:t>
            </a:r>
            <a:r>
              <a:rPr lang="en-US" sz="2400"/>
              <a:t>(values </a:t>
            </a:r>
            <a:r>
              <a:rPr lang="en-US"/>
              <a:t>obtained from NCBI Geodatasets</a:t>
            </a:r>
            <a:r>
              <a:rPr lang="en-US" sz="2400"/>
              <a:t>)</a:t>
            </a:r>
            <a:endParaRPr sz="24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 values: log equivalent of Beta values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Filtered 408576 probes common to both HM450 and EPIC Arrays 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Annotating probes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design matrix specifying smoking status, needed for finding DMRs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FDR = 0.05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DMR settings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lambda to define the length of the sliding frame (we used 500 bp)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C=2, suggesting 250bp(lamba/C) as the length to look at both sides of each cpg to find correlating probes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4d174b492_1_12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DMRCate Results for Smokers vs Non Smokers</a:t>
            </a:r>
            <a:endParaRPr/>
          </a:p>
        </p:txBody>
      </p:sp>
      <p:sp>
        <p:nvSpPr>
          <p:cNvPr id="121" name="Google Shape;121;g74d174b492_1_12"/>
          <p:cNvSpPr txBox="1"/>
          <p:nvPr>
            <p:ph idx="1" type="body"/>
          </p:nvPr>
        </p:nvSpPr>
        <p:spPr>
          <a:xfrm>
            <a:off x="381000" y="1215474"/>
            <a:ext cx="11430000" cy="51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Discovery Cohort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872 Cpg sites (U/M = 526/346 = 0.6)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197 DMRs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Replication Cohort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1651 Cpg sites (U/M = 1336/315 = 0.8)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385 DMRs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There are 237 Cpg sites common in both Discovery and Replication Cohort, out of which top 51 are most significant in both cohorts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We concentrated on these 51 and 237 Cpg probes for further analysis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4d174b492_1_18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Pathway Analysis on Common DMRs using Reactome</a:t>
            </a:r>
            <a:endParaRPr/>
          </a:p>
        </p:txBody>
      </p:sp>
      <p:sp>
        <p:nvSpPr>
          <p:cNvPr id="128" name="Google Shape;128;g74d174b492_1_18"/>
          <p:cNvSpPr txBox="1"/>
          <p:nvPr>
            <p:ph idx="1" type="body"/>
          </p:nvPr>
        </p:nvSpPr>
        <p:spPr>
          <a:xfrm>
            <a:off x="381000" y="1215474"/>
            <a:ext cx="11430000" cy="51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g74d174b492_1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950" y="906975"/>
            <a:ext cx="11729825" cy="5856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5528" y="1642158"/>
            <a:ext cx="6330300" cy="438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Data Distribution and Pre processing</a:t>
            </a:r>
            <a:endParaRPr/>
          </a:p>
        </p:txBody>
      </p:sp>
      <p:sp>
        <p:nvSpPr>
          <p:cNvPr id="137" name="Google Shape;137;p3"/>
          <p:cNvSpPr txBox="1"/>
          <p:nvPr/>
        </p:nvSpPr>
        <p:spPr>
          <a:xfrm>
            <a:off x="7238575" y="3643350"/>
            <a:ext cx="7495800" cy="8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Processed methylated data from Geodatabase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3"/>
          <p:cNvSpPr txBox="1"/>
          <p:nvPr/>
        </p:nvSpPr>
        <p:spPr>
          <a:xfrm>
            <a:off x="7616600" y="6227500"/>
            <a:ext cx="4088400" cy="8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Log transformed the processed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3"/>
          <p:cNvSpPr txBox="1"/>
          <p:nvPr>
            <p:ph idx="1" type="body"/>
          </p:nvPr>
        </p:nvSpPr>
        <p:spPr>
          <a:xfrm>
            <a:off x="78975" y="934650"/>
            <a:ext cx="8365500" cy="15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0" name="Google Shape;14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70063" y="1531575"/>
            <a:ext cx="3022575" cy="212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3"/>
          <p:cNvPicPr preferRelativeResize="0"/>
          <p:nvPr/>
        </p:nvPicPr>
        <p:blipFill rotWithShape="1">
          <a:blip r:embed="rId5">
            <a:alphaModFix/>
          </a:blip>
          <a:srcRect b="0" l="4698" r="0" t="0"/>
          <a:stretch/>
        </p:blipFill>
        <p:spPr>
          <a:xfrm>
            <a:off x="7636200" y="4199050"/>
            <a:ext cx="2842700" cy="2122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2" name="Google Shape;142;p3"/>
          <p:cNvCxnSpPr/>
          <p:nvPr/>
        </p:nvCxnSpPr>
        <p:spPr>
          <a:xfrm>
            <a:off x="12023450" y="2645400"/>
            <a:ext cx="1203600" cy="120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g74d174b492_1_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664" y="824525"/>
            <a:ext cx="5034487" cy="344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74d174b492_1_72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Unsupervised Feature Selection/Reduction</a:t>
            </a:r>
            <a:endParaRPr/>
          </a:p>
        </p:txBody>
      </p:sp>
      <p:sp>
        <p:nvSpPr>
          <p:cNvPr id="150" name="Google Shape;150;g74d174b492_1_72"/>
          <p:cNvSpPr txBox="1"/>
          <p:nvPr/>
        </p:nvSpPr>
        <p:spPr>
          <a:xfrm>
            <a:off x="5270125" y="3142175"/>
            <a:ext cx="13572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"/>
                <a:ea typeface="Roboto"/>
                <a:cs typeface="Roboto"/>
                <a:sym typeface="Roboto"/>
              </a:rPr>
              <a:t>2000 probes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1" name="Google Shape;151;g74d174b492_1_72"/>
          <p:cNvCxnSpPr/>
          <p:nvPr/>
        </p:nvCxnSpPr>
        <p:spPr>
          <a:xfrm flipH="1" rot="10800000">
            <a:off x="417875" y="3299825"/>
            <a:ext cx="4726800" cy="12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0000">
                <a:alpha val="9000"/>
              </a:srgbClr>
            </a:outerShdw>
          </a:effectLst>
        </p:spPr>
      </p:cxnSp>
      <p:cxnSp>
        <p:nvCxnSpPr>
          <p:cNvPr id="152" name="Google Shape;152;g74d174b492_1_72"/>
          <p:cNvCxnSpPr/>
          <p:nvPr/>
        </p:nvCxnSpPr>
        <p:spPr>
          <a:xfrm flipH="1" rot="10800000">
            <a:off x="341675" y="2763725"/>
            <a:ext cx="4726800" cy="12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0000">
                <a:alpha val="9000"/>
              </a:srgbClr>
            </a:outerShdw>
          </a:effectLst>
        </p:spPr>
      </p:cxnSp>
      <p:sp>
        <p:nvSpPr>
          <p:cNvPr id="153" name="Google Shape;153;g74d174b492_1_72"/>
          <p:cNvSpPr txBox="1"/>
          <p:nvPr/>
        </p:nvSpPr>
        <p:spPr>
          <a:xfrm>
            <a:off x="5255825" y="2576675"/>
            <a:ext cx="13572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"/>
                <a:ea typeface="Roboto"/>
                <a:cs typeface="Roboto"/>
                <a:sym typeface="Roboto"/>
              </a:rPr>
              <a:t>500 probes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" name="Google Shape;154;g74d174b492_1_72"/>
          <p:cNvCxnSpPr/>
          <p:nvPr/>
        </p:nvCxnSpPr>
        <p:spPr>
          <a:xfrm flipH="1" rot="10800000">
            <a:off x="417875" y="3080525"/>
            <a:ext cx="4726800" cy="12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0000">
                <a:alpha val="9000"/>
              </a:srgbClr>
            </a:outerShdw>
          </a:effectLst>
        </p:spPr>
      </p:cxnSp>
      <p:sp>
        <p:nvSpPr>
          <p:cNvPr id="155" name="Google Shape;155;g74d174b492_1_72"/>
          <p:cNvSpPr txBox="1"/>
          <p:nvPr/>
        </p:nvSpPr>
        <p:spPr>
          <a:xfrm>
            <a:off x="5255825" y="2893475"/>
            <a:ext cx="13572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"/>
                <a:ea typeface="Roboto"/>
                <a:cs typeface="Roboto"/>
                <a:sym typeface="Roboto"/>
              </a:rPr>
              <a:t>1000 probes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" name="Google Shape;156;g74d174b492_1_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3150" y="4194165"/>
            <a:ext cx="4448975" cy="2663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74d174b492_1_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7463" y="1215625"/>
            <a:ext cx="5343525" cy="4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2016-03-09T16:46:53Z</dcterms:created>
  <dc:creator>Microsoft Office User</dc:creator>
</cp:coreProperties>
</file>